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318" r:id="rId5"/>
    <p:sldId id="273" r:id="rId6"/>
    <p:sldId id="274" r:id="rId7"/>
    <p:sldId id="275" r:id="rId8"/>
    <p:sldId id="276" r:id="rId9"/>
    <p:sldId id="277" r:id="rId10"/>
    <p:sldId id="320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B1DD24-713A-065A-8159-6778827FB0E3}" v="461" dt="2026-06-30T11:22:23.007"/>
    <p1510:client id="{56405DF9-514A-D4FD-95EF-7F39625A369F}" v="159" dt="2026-06-30T13:16:25.808"/>
    <p1510:client id="{5A8CDA72-E23B-4117-9A04-B00C6C0D736E}" v="14" dt="2026-06-30T10:40:06.187"/>
    <p1510:client id="{C11A1644-236B-C35A-10EA-72DDCE73B828}" v="3" dt="2026-06-30T13:18:47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81" autoAdjust="0"/>
  </p:normalViewPr>
  <p:slideViewPr>
    <p:cSldViewPr snapToGrid="0" snapToObjects="1">
      <p:cViewPr varScale="1">
        <p:scale>
          <a:sx n="41" d="100"/>
          <a:sy n="41" d="100"/>
        </p:scale>
        <p:origin x="111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5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15053-EF73-F453-FFF2-9ED4AAC91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45F4A5-F80F-BAED-2B0A-472620BBB4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D5E113-2794-E2E5-BF86-58C47555F4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Benvenuti a tutti. Oggi presentiamo i risultati di un percorso fondamentale per il nostro futuro: Progetta Con Noi. Questo è il frutto di un dialogo aperto con la cittadinanza, un'occasione per ascoltare e costruire insieme. Abbiamo raccolto idee e priorità che ci guideranno nella pianificazione dei prossimi anni. È un momento cruciale per tradurre la partecipazione in azioni concrete per il nostro territorio.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1BD40C-21A0-C2EC-D1F6-0055EF636C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540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77827-A732-59D5-E582-1DB5C16C8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47B7AE-425A-1770-4193-5CAD3549A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1753F6-98D3-C02A-B9A3-C58B905607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DAC18-0393-6E8D-7358-77B48606C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28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3.jpe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3.jpe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798AB-52C9-F21A-A33F-C6364E2DB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preencoded.png">
            <a:extLst>
              <a:ext uri="{FF2B5EF4-FFF2-40B4-BE49-F238E27FC236}">
                <a16:creationId xmlns:a16="http://schemas.microsoft.com/office/drawing/2014/main" id="{9A29C51F-0C09-90FD-8607-820282E2F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Shape 0">
            <a:extLst>
              <a:ext uri="{FF2B5EF4-FFF2-40B4-BE49-F238E27FC236}">
                <a16:creationId xmlns:a16="http://schemas.microsoft.com/office/drawing/2014/main" id="{AB565CF4-E44C-CAE5-58BD-945E6360F12F}"/>
              </a:ext>
            </a:extLst>
          </p:cNvPr>
          <p:cNvSpPr/>
          <p:nvPr/>
        </p:nvSpPr>
        <p:spPr>
          <a:xfrm>
            <a:off x="785813" y="908763"/>
            <a:ext cx="7572375" cy="3325946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F24CDF7D-0254-732F-23EB-BE42A31014CE}"/>
              </a:ext>
            </a:extLst>
          </p:cNvPr>
          <p:cNvSpPr/>
          <p:nvPr/>
        </p:nvSpPr>
        <p:spPr>
          <a:xfrm>
            <a:off x="1357313" y="1423560"/>
            <a:ext cx="6429375" cy="93782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kumimoji="0" lang="it-IT" sz="3294" b="1" i="0" u="none" strike="noStrike" kern="1200" cap="none" spc="0" normalizeH="0" baseline="0" noProof="0" dirty="0">
                <a:ln>
                  <a:noFill/>
                </a:ln>
                <a:solidFill>
                  <a:srgbClr val="F4F7F6"/>
                </a:solidFill>
                <a:effectLst/>
                <a:uLnTx/>
                <a:uFillTx/>
                <a:latin typeface="Montserrat" pitchFamily="34" charset="0"/>
                <a:ea typeface="Montserrat" pitchFamily="34" charset="-122"/>
                <a:cs typeface="Montserrat" pitchFamily="34" charset="-120"/>
              </a:rPr>
              <a:t>“Progetta con Noi”:
</a:t>
            </a:r>
            <a:r>
              <a:rPr kumimoji="0" lang="it-IT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4F7F6"/>
                </a:solidFill>
                <a:effectLst/>
                <a:uLnTx/>
                <a:uFillTx/>
                <a:latin typeface="Montserrat" pitchFamily="34" charset="0"/>
                <a:ea typeface="Montserrat" pitchFamily="34" charset="-122"/>
                <a:cs typeface="Montserrat" pitchFamily="34" charset="-120"/>
              </a:rPr>
              <a:t>Ri</a:t>
            </a:r>
            <a:r>
              <a:rPr lang="it-IT" sz="2800" b="1" dirty="0">
                <a:solidFill>
                  <a:srgbClr val="F4F7F6"/>
                </a:solidFill>
                <a:latin typeface="Montserrat" pitchFamily="34" charset="0"/>
              </a:rPr>
              <a:t>levazioni fabbisogni imprese</a:t>
            </a:r>
          </a:p>
        </p:txBody>
      </p:sp>
      <p:pic>
        <p:nvPicPr>
          <p:cNvPr id="7" name="Image 1" descr="preencoded.png">
            <a:extLst>
              <a:ext uri="{FF2B5EF4-FFF2-40B4-BE49-F238E27FC236}">
                <a16:creationId xmlns:a16="http://schemas.microsoft.com/office/drawing/2014/main" id="{8C274458-38B1-E38E-CB14-79A70FDBC9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7018" y="4829175"/>
            <a:ext cx="175022" cy="128588"/>
          </a:xfrm>
          <a:prstGeom prst="rect">
            <a:avLst/>
          </a:prstGeom>
        </p:spPr>
      </p:pic>
      <p:sp>
        <p:nvSpPr>
          <p:cNvPr id="8" name="Text 3">
            <a:extLst>
              <a:ext uri="{FF2B5EF4-FFF2-40B4-BE49-F238E27FC236}">
                <a16:creationId xmlns:a16="http://schemas.microsoft.com/office/drawing/2014/main" id="{6EB8E5C0-4815-20B9-FFD8-C700A2F179E2}"/>
              </a:ext>
            </a:extLst>
          </p:cNvPr>
          <p:cNvSpPr/>
          <p:nvPr/>
        </p:nvSpPr>
        <p:spPr>
          <a:xfrm>
            <a:off x="3462040" y="4816673"/>
            <a:ext cx="2394942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85" b="1" i="0" u="none" strike="noStrike" kern="0" cap="none" spc="2" normalizeH="0" baseline="0" noProof="0" dirty="0">
                <a:ln>
                  <a:noFill/>
                </a:ln>
                <a:solidFill>
                  <a:srgbClr val="1A365D"/>
                </a:solidFill>
                <a:effectLst/>
                <a:uLnTx/>
                <a:uFillTx/>
                <a:latin typeface="Inter" pitchFamily="34" charset="0"/>
                <a:ea typeface="Inter" pitchFamily="34" charset="-122"/>
                <a:cs typeface="Inter" pitchFamily="34" charset="-120"/>
              </a:rPr>
              <a:t>PARTECIPAZIONE ATTIVA 2025</a:t>
            </a:r>
            <a:endParaRPr kumimoji="0" lang="it-IT" sz="88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278942B9-9A37-8855-E982-A7FA06A48C40}"/>
              </a:ext>
            </a:extLst>
          </p:cNvPr>
          <p:cNvSpPr/>
          <p:nvPr/>
        </p:nvSpPr>
        <p:spPr>
          <a:xfrm>
            <a:off x="1095830" y="2979964"/>
            <a:ext cx="6952342" cy="4764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F4F7F6">
                    <a:alpha val="90000"/>
                  </a:srgbClr>
                </a:solidFill>
                <a:effectLst/>
                <a:uLnTx/>
                <a:uFillTx/>
                <a:latin typeface="Inter" pitchFamily="34" charset="0"/>
                <a:ea typeface="Inter" pitchFamily="34" charset="-122"/>
                <a:cs typeface="+mn-cs"/>
              </a:rPr>
              <a:t>"</a:t>
            </a: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srgbClr val="F4F7F6">
                    <a:alpha val="90000"/>
                  </a:srgbClr>
                </a:solidFill>
                <a:effectLst/>
                <a:uLnTx/>
                <a:uFillTx/>
                <a:latin typeface="Inter" pitchFamily="34" charset="0"/>
                <a:ea typeface="Inter" pitchFamily="34" charset="-122"/>
                <a:cs typeface="+mn-cs"/>
              </a:rPr>
              <a:t>Progettare insieme significa costruire un futuro che appartiene a tutti</a:t>
            </a:r>
            <a:r>
              <a:rPr kumimoji="0" lang="it-IT" sz="1800" b="0" i="1" u="none" strike="noStrike" kern="1200" cap="none" spc="0" normalizeH="0" baseline="0" noProof="0" dirty="0">
                <a:ln>
                  <a:noFill/>
                </a:ln>
                <a:solidFill>
                  <a:srgbClr val="F4F7F6">
                    <a:alpha val="90000"/>
                  </a:srgbClr>
                </a:solidFill>
                <a:effectLst/>
                <a:uLnTx/>
                <a:uFillTx/>
                <a:latin typeface="Inter" pitchFamily="34" charset="0"/>
                <a:ea typeface="Inter" pitchFamily="34" charset="-122"/>
                <a:cs typeface="+mn-cs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84988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04040"/>
            <a:ext cx="82867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Edizione Imprese: Profilo delle Aziende</a:t>
            </a:r>
            <a:endParaRPr lang="en-US" sz="1600" dirty="0"/>
          </a:p>
        </p:txBody>
      </p:sp>
      <p:sp>
        <p:nvSpPr>
          <p:cNvPr id="4" name="Text 1"/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Rilevazione dei fabbisogni e partecipazione al percorso di co-progettazione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428625" y="928688"/>
            <a:ext cx="4036219" cy="336331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571500" y="1071563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AZIENDE PARTECIPANTI (21 TOTALI)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71500" y="1334095"/>
            <a:ext cx="1178719" cy="56257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678656" y="1441252"/>
            <a:ext cx="964406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13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18806" y="1684139"/>
            <a:ext cx="484108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Galluccio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1857375" y="1334095"/>
            <a:ext cx="1178719" cy="56257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1964531" y="1441252"/>
            <a:ext cx="964406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2009114" y="1684139"/>
            <a:ext cx="875241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Rocca d'Evandro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143250" y="1334095"/>
            <a:ext cx="1178719" cy="562570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4" name="Text 11"/>
          <p:cNvSpPr/>
          <p:nvPr/>
        </p:nvSpPr>
        <p:spPr>
          <a:xfrm>
            <a:off x="3250406" y="1441252"/>
            <a:ext cx="964406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3109042" y="1684139"/>
            <a:ext cx="1247136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Mignano Monte Lungo</a:t>
            </a:r>
            <a:endParaRPr lang="en-US" sz="10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384" y="2149460"/>
            <a:ext cx="181481" cy="181481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785877" y="2080296"/>
            <a:ext cx="3464459" cy="96949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28000"/>
              </a:lnSpc>
            </a:pPr>
            <a:r>
              <a:rPr lang="it-IT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Il campione individuato dai tre Comuni comprende 80 imprese rappresentative dell'economia del territorio. </a:t>
            </a:r>
          </a:p>
          <a:p>
            <a:pPr algn="just">
              <a:lnSpc>
                <a:spcPct val="128000"/>
              </a:lnSpc>
            </a:pPr>
            <a:r>
              <a:rPr lang="it-IT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All'indagine hanno partecipato 21 aziende, di cui 2</a:t>
            </a:r>
            <a:r>
              <a:rPr lang="it-IT" sz="100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aziende operanti nell'area ma con sede esterna. </a:t>
            </a:r>
          </a:p>
          <a:p>
            <a:pPr algn="just">
              <a:lnSpc>
                <a:spcPct val="128000"/>
              </a:lnSpc>
            </a:pPr>
            <a:r>
              <a:rPr lang="it-IT" sz="100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Prevale la piccola dimensione: l'81% ha tra 1 e 10 addetti</a:t>
            </a:r>
            <a:r>
              <a:rPr lang="it-IT" sz="65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it-IT" sz="650" noProof="0" dirty="0"/>
          </a:p>
        </p:txBody>
      </p:sp>
      <p:sp>
        <p:nvSpPr>
          <p:cNvPr id="18" name="Text 14"/>
          <p:cNvSpPr/>
          <p:nvPr/>
        </p:nvSpPr>
        <p:spPr>
          <a:xfrm>
            <a:off x="571500" y="2205968"/>
            <a:ext cx="65" cy="1180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endParaRPr lang="en-US" sz="65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65" y="3183227"/>
            <a:ext cx="3784613" cy="966255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4679156" y="928688"/>
            <a:ext cx="4036219" cy="336331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 dirty="0"/>
          </a:p>
        </p:txBody>
      </p:sp>
      <p:sp>
        <p:nvSpPr>
          <p:cNvPr id="21" name="Text 16"/>
          <p:cNvSpPr/>
          <p:nvPr/>
        </p:nvSpPr>
        <p:spPr>
          <a:xfrm>
            <a:off x="4822031" y="1071563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ADESIONE ASSOCIAZIONI DI CATEGORIA</a:t>
            </a:r>
            <a:endParaRPr lang="en-US" sz="900" dirty="0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2031" y="1334095"/>
            <a:ext cx="3750469" cy="1785938"/>
          </a:xfrm>
          <a:prstGeom prst="rect">
            <a:avLst/>
          </a:prstGeom>
        </p:spPr>
      </p:pic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2031" y="3340499"/>
            <a:ext cx="116086" cy="92869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4993612" y="3280767"/>
            <a:ext cx="3391302" cy="7089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28000"/>
              </a:lnSpc>
            </a:pP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Il 60% delle imprese opera in isolamento, senza iscrizione ad associazioni.  Tra </a:t>
            </a:r>
            <a:r>
              <a:rPr lang="it-IT" sz="100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iscritte (40%) prevale il comparto agricolo (CIA, Coldiretti).</a:t>
            </a:r>
            <a:endParaRPr lang="en-US" sz="1000" dirty="0"/>
          </a:p>
          <a:p>
            <a:pPr marL="0" indent="0" algn="l">
              <a:lnSpc>
                <a:spcPct val="128000"/>
              </a:lnSpc>
              <a:buNone/>
            </a:pPr>
            <a:endParaRPr lang="en-US" sz="650" dirty="0"/>
          </a:p>
        </p:txBody>
      </p:sp>
      <p:sp>
        <p:nvSpPr>
          <p:cNvPr id="25" name="Text 18"/>
          <p:cNvSpPr/>
          <p:nvPr/>
        </p:nvSpPr>
        <p:spPr>
          <a:xfrm>
            <a:off x="4822031" y="3429335"/>
            <a:ext cx="65" cy="1180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endParaRPr lang="en-US" sz="650" dirty="0"/>
          </a:p>
        </p:txBody>
      </p:sp>
      <p:sp>
        <p:nvSpPr>
          <p:cNvPr id="26" name="Shape 19"/>
          <p:cNvSpPr/>
          <p:nvPr/>
        </p:nvSpPr>
        <p:spPr>
          <a:xfrm>
            <a:off x="428625" y="4434873"/>
            <a:ext cx="8286750" cy="494314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66" y="4552184"/>
            <a:ext cx="264254" cy="234893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978694" y="4472760"/>
            <a:ext cx="7522369" cy="4026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"Tessuto economico dominato da micro-imprese radicate nei settori tradizionali, caratterizzato da una bassa strutturazione organizzativa e un marcato isolamento istituzionale."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04040"/>
            <a:ext cx="82867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Governance, Genere e Conciliazione</a:t>
            </a: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Analisi della leadership femminile e delle politiche di Work-Life Balance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431010" y="1053782"/>
            <a:ext cx="2666991" cy="322582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571500" y="1164700"/>
            <a:ext cx="2381241" cy="184666"/>
          </a:xfrm>
          <a:prstGeom prst="rect">
            <a:avLst/>
          </a:prstGeom>
          <a:noFill/>
          <a:ln/>
        </p:spPr>
        <p:txBody>
          <a:bodyPr wrap="square" lIns="8509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TITOLARITÀ D'IMPRESA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71499" y="1544828"/>
            <a:ext cx="2381241" cy="598289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678656" y="1609666"/>
            <a:ext cx="2166928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30%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678656" y="1862863"/>
            <a:ext cx="2166928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Titolarità Femminile</a:t>
            </a:r>
            <a:endParaRPr lang="en-US" sz="10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357711"/>
            <a:ext cx="212774" cy="243171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31862" y="2426072"/>
            <a:ext cx="1213474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55% Titolarità Maschile</a:t>
            </a:r>
            <a:endParaRPr lang="en-US" sz="100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545" y="2838957"/>
            <a:ext cx="232221" cy="185777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26301" y="2827871"/>
            <a:ext cx="1306448" cy="16158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5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10% Gestione Condivisa</a:t>
            </a:r>
            <a:endParaRPr lang="en-US" sz="1050" dirty="0"/>
          </a:p>
        </p:txBody>
      </p:sp>
      <p:sp>
        <p:nvSpPr>
          <p:cNvPr id="14" name="Text 9"/>
          <p:cNvSpPr/>
          <p:nvPr/>
        </p:nvSpPr>
        <p:spPr>
          <a:xfrm>
            <a:off x="571501" y="3285863"/>
            <a:ext cx="2381240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Presenza maschile ancora prevalente, ma con una partecipazione femminile significativa.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3217951" y="1071563"/>
            <a:ext cx="2666991" cy="321433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6" name="Text 11"/>
          <p:cNvSpPr/>
          <p:nvPr/>
        </p:nvSpPr>
        <p:spPr>
          <a:xfrm>
            <a:off x="3381366" y="1162821"/>
            <a:ext cx="2381241" cy="184666"/>
          </a:xfrm>
          <a:prstGeom prst="rect">
            <a:avLst/>
          </a:prstGeom>
          <a:noFill/>
          <a:ln/>
        </p:spPr>
        <p:txBody>
          <a:bodyPr wrap="square" lIns="8509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ORGANI DECISIONALI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3381366" y="1511111"/>
            <a:ext cx="2381241" cy="598289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8" name="Text 13"/>
          <p:cNvSpPr/>
          <p:nvPr/>
        </p:nvSpPr>
        <p:spPr>
          <a:xfrm>
            <a:off x="3529011" y="1575142"/>
            <a:ext cx="2166928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42,1%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3488522" y="1838359"/>
            <a:ext cx="2166928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Donne in ruoli di Direzione</a:t>
            </a:r>
            <a:endParaRPr lang="en-US" sz="1000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6008" y="2340646"/>
            <a:ext cx="225028" cy="225028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3741060" y="2367230"/>
            <a:ext cx="2143882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Quota superiore alla titolarità (30%)</a:t>
            </a:r>
            <a:endParaRPr lang="en-US" sz="10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79578" y="2842077"/>
            <a:ext cx="196453" cy="157163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3700154" y="2792433"/>
            <a:ext cx="2062453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26,3% delle imprese ha il 50% di organico femminile</a:t>
            </a:r>
            <a:endParaRPr lang="en-US" sz="1000" dirty="0"/>
          </a:p>
        </p:txBody>
      </p:sp>
      <p:sp>
        <p:nvSpPr>
          <p:cNvPr id="24" name="Shape 17"/>
          <p:cNvSpPr/>
          <p:nvPr/>
        </p:nvSpPr>
        <p:spPr>
          <a:xfrm>
            <a:off x="6024966" y="1056011"/>
            <a:ext cx="2667019" cy="322988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5" name="Text 18"/>
          <p:cNvSpPr/>
          <p:nvPr/>
        </p:nvSpPr>
        <p:spPr>
          <a:xfrm>
            <a:off x="6167840" y="1160636"/>
            <a:ext cx="2381269" cy="184666"/>
          </a:xfrm>
          <a:prstGeom prst="rect">
            <a:avLst/>
          </a:prstGeom>
          <a:noFill/>
          <a:ln/>
        </p:spPr>
        <p:txBody>
          <a:bodyPr wrap="square" lIns="8509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CONCILIAZIONE VITA-LAVORO</a:t>
            </a:r>
            <a:endParaRPr lang="en-US" sz="1200" dirty="0"/>
          </a:p>
        </p:txBody>
      </p:sp>
      <p:sp>
        <p:nvSpPr>
          <p:cNvPr id="26" name="Shape 19"/>
          <p:cNvSpPr/>
          <p:nvPr/>
        </p:nvSpPr>
        <p:spPr>
          <a:xfrm>
            <a:off x="6201146" y="1552373"/>
            <a:ext cx="2381269" cy="598289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Text 20"/>
          <p:cNvSpPr/>
          <p:nvPr/>
        </p:nvSpPr>
        <p:spPr>
          <a:xfrm>
            <a:off x="6298388" y="1549586"/>
            <a:ext cx="2166956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72,2%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6298388" y="1847704"/>
            <a:ext cx="216695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Nessuna misura adottata</a:t>
            </a:r>
            <a:endParaRPr lang="en-US" sz="1000" dirty="0"/>
          </a:p>
        </p:txBody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91231" y="2337586"/>
            <a:ext cx="221457" cy="221457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6612712" y="2381908"/>
            <a:ext cx="2102663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66,7% Flessibilità oraria (informale)</a:t>
            </a:r>
            <a:endParaRPr lang="en-US" sz="1000" dirty="0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1237" y="2844457"/>
            <a:ext cx="171451" cy="152402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6548582" y="2826978"/>
            <a:ext cx="2023918" cy="1524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41,7% Congedi parentali integrativi</a:t>
            </a:r>
            <a:endParaRPr lang="en-US" sz="1000" dirty="0"/>
          </a:p>
        </p:txBody>
      </p:sp>
      <p:sp>
        <p:nvSpPr>
          <p:cNvPr id="33" name="Shape 24"/>
          <p:cNvSpPr/>
          <p:nvPr/>
        </p:nvSpPr>
        <p:spPr>
          <a:xfrm>
            <a:off x="428625" y="4374268"/>
            <a:ext cx="8286750" cy="537986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4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3669" y="4520868"/>
            <a:ext cx="218592" cy="218592"/>
          </a:xfrm>
          <a:prstGeom prst="rect">
            <a:avLst/>
          </a:prstGeom>
        </p:spPr>
      </p:pic>
      <p:sp>
        <p:nvSpPr>
          <p:cNvPr id="35" name="Text 25"/>
          <p:cNvSpPr/>
          <p:nvPr/>
        </p:nvSpPr>
        <p:spPr>
          <a:xfrm>
            <a:off x="931862" y="4436761"/>
            <a:ext cx="7640638" cy="4026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"Deficit strutturale nella Certificazione della Parità (solo 1 impresa): </a:t>
            </a:r>
            <a:r>
              <a:rPr lang="en-US" sz="1200" b="1" dirty="0" err="1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ampi</a:t>
            </a: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 margini di crescita per strumenti di inclusione e conciliazione strutturata."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04040"/>
            <a:ext cx="82867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Fabbisogni e </a:t>
            </a:r>
            <a:r>
              <a:rPr lang="en-US" b="1" dirty="0" err="1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paradosso</a:t>
            </a: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 </a:t>
            </a:r>
            <a:r>
              <a:rPr lang="en-US" b="1" dirty="0" err="1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occupazionale</a:t>
            </a: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Analisi della domanda di lavoro e criticità nel reperimento del personale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428625" y="1071562"/>
            <a:ext cx="4036219" cy="329326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571500" y="1202735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DINAMICA OCCUPAZIONALE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71500" y="1514202"/>
            <a:ext cx="1803797" cy="789719"/>
          </a:xfrm>
          <a:prstGeom prst="rect">
            <a:avLst/>
          </a:prstGeom>
          <a:solidFill>
            <a:srgbClr val="F0FFF4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714374" y="1669391"/>
            <a:ext cx="1518047" cy="3125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66,7%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761940" y="2089139"/>
            <a:ext cx="1381789" cy="14773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ct val="96000"/>
              </a:lnSpc>
              <a:buNone/>
            </a:pPr>
            <a:r>
              <a:rPr lang="en-US" sz="10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Prevede nuove assunzioni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518172" y="1507271"/>
            <a:ext cx="1803797" cy="789719"/>
          </a:xfrm>
          <a:prstGeom prst="rect">
            <a:avLst/>
          </a:prstGeom>
          <a:solidFill>
            <a:srgbClr val="FFF5F5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1" name="Text 8"/>
          <p:cNvSpPr/>
          <p:nvPr/>
        </p:nvSpPr>
        <p:spPr>
          <a:xfrm>
            <a:off x="2661047" y="1651643"/>
            <a:ext cx="1518047" cy="31253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53E3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76,5%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2728375" y="2068140"/>
            <a:ext cx="1383392" cy="15510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ct val="96000"/>
              </a:lnSpc>
              <a:buNone/>
            </a:pPr>
            <a:r>
              <a:rPr lang="en-US" sz="1050" b="1" dirty="0">
                <a:solidFill>
                  <a:srgbClr val="E53E3E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Difficoltà di reperimento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71499" y="2466106"/>
            <a:ext cx="3750469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Labour Shortage: </a:t>
            </a: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La mancanza fisica di candidati è la causa principale del blocco occupazionale</a:t>
            </a:r>
            <a:r>
              <a:rPr lang="en-US" sz="1000" dirty="0">
                <a:solidFill>
                  <a:srgbClr val="2D374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06191" y="2988300"/>
            <a:ext cx="3750469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Canali di Reclutamento: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71498" y="3337376"/>
            <a:ext cx="3750469" cy="627991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811" y="3451081"/>
            <a:ext cx="330772" cy="264617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157288" y="3379478"/>
            <a:ext cx="1360884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77,8% Passaparola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1164103" y="3614686"/>
            <a:ext cx="2089439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Reti informali e conoscenze locali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4705989" y="1086686"/>
            <a:ext cx="4036219" cy="3278146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0" name="Text 16"/>
          <p:cNvSpPr/>
          <p:nvPr/>
        </p:nvSpPr>
        <p:spPr>
          <a:xfrm>
            <a:off x="4730948" y="1202735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FIGURE PROFESSIONALI CERCATE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4849955" y="1517413"/>
            <a:ext cx="3750469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imprese cercano profili operativi e manuali, riflettendo la vocazione tradizionale del territorio: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4896654" y="2030705"/>
            <a:ext cx="1416635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8921" y="2084498"/>
            <a:ext cx="129570" cy="146471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5184350" y="2074259"/>
            <a:ext cx="905697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Servizio al tavolo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4889632" y="2513705"/>
            <a:ext cx="1433296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6654" y="2559504"/>
            <a:ext cx="172719" cy="15222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184350" y="2529244"/>
            <a:ext cx="807913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Operai generici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6757528" y="2049953"/>
            <a:ext cx="1416634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8536" y="2111736"/>
            <a:ext cx="171493" cy="137195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7183669" y="2107683"/>
            <a:ext cx="883255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Baristi / Pizzaioli</a:t>
            </a:r>
            <a:endParaRPr lang="en-US" sz="1000" dirty="0"/>
          </a:p>
        </p:txBody>
      </p:sp>
      <p:sp>
        <p:nvSpPr>
          <p:cNvPr id="31" name="Shape 24"/>
          <p:cNvSpPr/>
          <p:nvPr/>
        </p:nvSpPr>
        <p:spPr>
          <a:xfrm>
            <a:off x="4896654" y="2907914"/>
            <a:ext cx="1014799" cy="265052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1341" y="2975654"/>
            <a:ext cx="155253" cy="124203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381031" y="2951934"/>
            <a:ext cx="49649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Autisti</a:t>
            </a:r>
            <a:endParaRPr lang="en-US" sz="650" dirty="0"/>
          </a:p>
        </p:txBody>
      </p:sp>
      <p:sp>
        <p:nvSpPr>
          <p:cNvPr id="34" name="Shape 26"/>
          <p:cNvSpPr/>
          <p:nvPr/>
        </p:nvSpPr>
        <p:spPr>
          <a:xfrm>
            <a:off x="6075434" y="2924348"/>
            <a:ext cx="1011165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38976" y="2962365"/>
            <a:ext cx="183952" cy="147162"/>
          </a:xfrm>
          <a:prstGeom prst="rect">
            <a:avLst/>
          </a:prstGeom>
        </p:spPr>
      </p:pic>
      <p:sp>
        <p:nvSpPr>
          <p:cNvPr id="36" name="Text 27"/>
          <p:cNvSpPr/>
          <p:nvPr/>
        </p:nvSpPr>
        <p:spPr>
          <a:xfrm>
            <a:off x="6443230" y="2959002"/>
            <a:ext cx="535403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Trattoristi</a:t>
            </a:r>
            <a:endParaRPr lang="en-US" sz="1000" dirty="0"/>
          </a:p>
        </p:txBody>
      </p:sp>
      <p:sp>
        <p:nvSpPr>
          <p:cNvPr id="37" name="Shape 28"/>
          <p:cNvSpPr/>
          <p:nvPr/>
        </p:nvSpPr>
        <p:spPr>
          <a:xfrm>
            <a:off x="7433070" y="2894241"/>
            <a:ext cx="1139429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78055" y="2933517"/>
            <a:ext cx="147242" cy="147242"/>
          </a:xfrm>
          <a:prstGeom prst="rect">
            <a:avLst/>
          </a:prstGeom>
        </p:spPr>
      </p:pic>
      <p:sp>
        <p:nvSpPr>
          <p:cNvPr id="39" name="Text 29"/>
          <p:cNvSpPr/>
          <p:nvPr/>
        </p:nvSpPr>
        <p:spPr>
          <a:xfrm>
            <a:off x="7730207" y="2924348"/>
            <a:ext cx="737381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Muratori edili</a:t>
            </a:r>
            <a:endParaRPr lang="en-US" sz="1000" dirty="0"/>
          </a:p>
        </p:txBody>
      </p:sp>
      <p:sp>
        <p:nvSpPr>
          <p:cNvPr id="40" name="Shape 30"/>
          <p:cNvSpPr/>
          <p:nvPr/>
        </p:nvSpPr>
        <p:spPr>
          <a:xfrm>
            <a:off x="6742584" y="2507111"/>
            <a:ext cx="1440583" cy="226814"/>
          </a:xfrm>
          <a:prstGeom prst="round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1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02906" y="2530444"/>
            <a:ext cx="175727" cy="175727"/>
          </a:xfrm>
          <a:prstGeom prst="rect">
            <a:avLst/>
          </a:prstGeom>
        </p:spPr>
      </p:pic>
      <p:sp>
        <p:nvSpPr>
          <p:cNvPr id="42" name="Text 31"/>
          <p:cNvSpPr/>
          <p:nvPr/>
        </p:nvSpPr>
        <p:spPr>
          <a:xfrm>
            <a:off x="7222687" y="2521654"/>
            <a:ext cx="774251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Operai agricoli</a:t>
            </a:r>
            <a:endParaRPr lang="en-US" sz="1000" dirty="0"/>
          </a:p>
        </p:txBody>
      </p:sp>
      <p:sp>
        <p:nvSpPr>
          <p:cNvPr id="43" name="Shape 32"/>
          <p:cNvSpPr/>
          <p:nvPr/>
        </p:nvSpPr>
        <p:spPr>
          <a:xfrm>
            <a:off x="4822031" y="3337376"/>
            <a:ext cx="3750469" cy="787279"/>
          </a:xfrm>
          <a:prstGeom prst="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4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0439" y="3527755"/>
            <a:ext cx="178476" cy="178476"/>
          </a:xfrm>
          <a:prstGeom prst="rect">
            <a:avLst/>
          </a:prstGeom>
        </p:spPr>
      </p:pic>
      <p:sp>
        <p:nvSpPr>
          <p:cNvPr id="45" name="Text 33"/>
          <p:cNvSpPr/>
          <p:nvPr/>
        </p:nvSpPr>
        <p:spPr>
          <a:xfrm>
            <a:off x="5111188" y="3533393"/>
            <a:ext cx="299762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C5282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Sfida:</a:t>
            </a:r>
            <a:endParaRPr lang="en-US" sz="1000" dirty="0"/>
          </a:p>
        </p:txBody>
      </p:sp>
      <p:sp>
        <p:nvSpPr>
          <p:cNvPr id="46" name="Text 34"/>
          <p:cNvSpPr/>
          <p:nvPr/>
        </p:nvSpPr>
        <p:spPr>
          <a:xfrm>
            <a:off x="5703739" y="3409519"/>
            <a:ext cx="2479428" cy="56169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it-IT" sz="100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Questi settori soffrono di una crisi d'attrattività sistemica che richiede interventi di orientamento e valorizzazione.</a:t>
            </a:r>
          </a:p>
          <a:p>
            <a:pPr marL="0" indent="0" algn="l">
              <a:buNone/>
            </a:pPr>
            <a:endParaRPr lang="en-US" sz="650" dirty="0"/>
          </a:p>
        </p:txBody>
      </p:sp>
      <p:sp>
        <p:nvSpPr>
          <p:cNvPr id="47" name="Text 35"/>
          <p:cNvSpPr/>
          <p:nvPr/>
        </p:nvSpPr>
        <p:spPr>
          <a:xfrm>
            <a:off x="4929188" y="2814638"/>
            <a:ext cx="1898452" cy="10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endParaRPr lang="en-US" sz="650" dirty="0"/>
          </a:p>
        </p:txBody>
      </p:sp>
      <p:sp>
        <p:nvSpPr>
          <p:cNvPr id="48" name="Shape 36"/>
          <p:cNvSpPr/>
          <p:nvPr/>
        </p:nvSpPr>
        <p:spPr>
          <a:xfrm>
            <a:off x="428625" y="4402100"/>
            <a:ext cx="8286750" cy="527087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49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2022" y="4520020"/>
            <a:ext cx="282366" cy="282366"/>
          </a:xfrm>
          <a:prstGeom prst="rect">
            <a:avLst/>
          </a:prstGeom>
        </p:spPr>
      </p:pic>
      <p:sp>
        <p:nvSpPr>
          <p:cNvPr id="50" name="Text 37"/>
          <p:cNvSpPr/>
          <p:nvPr/>
        </p:nvSpPr>
        <p:spPr>
          <a:xfrm>
            <a:off x="957263" y="4455920"/>
            <a:ext cx="7694901" cy="19582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12000"/>
              </a:lnSpc>
            </a:pPr>
            <a:r>
              <a:rPr lang="en-US" sz="11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"</a:t>
            </a:r>
            <a:r>
              <a:rPr lang="it-IT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</a:rPr>
              <a:t>La crescita è frenata da un reclutamento destrutturato e dall'assenza di rapporti con scuole e università.</a:t>
            </a: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</a:rPr>
              <a:t>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04040"/>
            <a:ext cx="82867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Formazione e Sviluppo Competenze</a:t>
            </a: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Analisi degli investimenti e dei fabbisogni formativi aziendali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428625" y="1071563"/>
            <a:ext cx="4036219" cy="3135143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500062" y="1177620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INVESTIMENTI E PRIORITÀ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01772" y="1592136"/>
            <a:ext cx="837605" cy="31253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63,2%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1464468" y="1650057"/>
            <a:ext cx="1964531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delle imprese investe in formazione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71500" y="2055434"/>
            <a:ext cx="3750469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Ambiti Prioritari: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77183" y="2288711"/>
            <a:ext cx="3750469" cy="314325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084" y="2361956"/>
            <a:ext cx="277316" cy="184877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09055" y="2405114"/>
            <a:ext cx="280928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Tecnica / Settoriale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3867779" y="2405114"/>
            <a:ext cx="323807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42,1%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77183" y="2792996"/>
            <a:ext cx="3750469" cy="314325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225" y="2873559"/>
            <a:ext cx="257175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20575" y="2916218"/>
            <a:ext cx="280928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Relazionale (Soft Skills)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3869069" y="2873559"/>
            <a:ext cx="341114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42,1%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571500" y="3382356"/>
            <a:ext cx="3750469" cy="314325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18" y="3442957"/>
            <a:ext cx="321479" cy="214319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045415" y="3478796"/>
            <a:ext cx="2713984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Comunicazione e Marketing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3818335" y="3476853"/>
            <a:ext cx="323807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36,8%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4679156" y="1061393"/>
            <a:ext cx="4036219" cy="314531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3" name="Text 17"/>
          <p:cNvSpPr/>
          <p:nvPr/>
        </p:nvSpPr>
        <p:spPr>
          <a:xfrm>
            <a:off x="4816347" y="1195642"/>
            <a:ext cx="3750469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ACCESSO AI FINANZIAMENTI</a:t>
            </a:r>
            <a:endParaRPr lang="en-US" sz="1200" dirty="0"/>
          </a:p>
        </p:txBody>
      </p:sp>
      <p:sp>
        <p:nvSpPr>
          <p:cNvPr id="24" name="Shape 18"/>
          <p:cNvSpPr/>
          <p:nvPr/>
        </p:nvSpPr>
        <p:spPr>
          <a:xfrm>
            <a:off x="4893469" y="1662527"/>
            <a:ext cx="3750469" cy="785813"/>
          </a:xfrm>
          <a:prstGeom prst="rect">
            <a:avLst/>
          </a:prstGeom>
          <a:solidFill>
            <a:srgbClr val="FFF5F5"/>
          </a:solidFill>
          <a:ln w="9144">
            <a:solidFill>
              <a:srgbClr val="FEB2B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8740" y="1926646"/>
            <a:ext cx="350333" cy="311407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643562" y="1787628"/>
            <a:ext cx="3000375" cy="2071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5303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90%</a:t>
            </a:r>
            <a:endParaRPr lang="en-US" sz="1200" dirty="0"/>
          </a:p>
        </p:txBody>
      </p:sp>
      <p:sp>
        <p:nvSpPr>
          <p:cNvPr id="27" name="Text 20"/>
          <p:cNvSpPr/>
          <p:nvPr/>
        </p:nvSpPr>
        <p:spPr>
          <a:xfrm>
            <a:off x="5643563" y="2047598"/>
            <a:ext cx="3000375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742A2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NON utilizza o NON conosce i fondi per la formazione finanziata</a:t>
            </a:r>
            <a:endParaRPr lang="en-US" sz="1000" dirty="0"/>
          </a:p>
        </p:txBody>
      </p:sp>
      <p:sp>
        <p:nvSpPr>
          <p:cNvPr id="28" name="Text 21"/>
          <p:cNvSpPr/>
          <p:nvPr/>
        </p:nvSpPr>
        <p:spPr>
          <a:xfrm>
            <a:off x="4822032" y="2934258"/>
            <a:ext cx="3616524" cy="5755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Persiste un grave deficit informativo: le imprese </a:t>
            </a:r>
            <a:r>
              <a:rPr lang="en-US" sz="1000" dirty="0" err="1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pagano</a:t>
            </a: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 </a:t>
            </a:r>
            <a:r>
              <a:rPr lang="it-IT" sz="1000" noProof="0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l'aggiornamento con risorse proprie (50%) o rinunciano a formare il personale a causa dei costi</a:t>
            </a: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</a:rPr>
              <a:t>.</a:t>
            </a:r>
          </a:p>
        </p:txBody>
      </p:sp>
      <p:sp>
        <p:nvSpPr>
          <p:cNvPr id="29" name="Text 22"/>
          <p:cNvSpPr/>
          <p:nvPr/>
        </p:nvSpPr>
        <p:spPr>
          <a:xfrm>
            <a:off x="4846708" y="3636035"/>
            <a:ext cx="3654355" cy="37856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000" dirty="0">
                <a:solidFill>
                  <a:srgbClr val="4A556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 canali agevolati (Fondi Interprofessionali/Regionali) pesano solo per il 10-15%.</a:t>
            </a:r>
            <a:endParaRPr lang="en-US" sz="1000" dirty="0"/>
          </a:p>
        </p:txBody>
      </p:sp>
      <p:sp>
        <p:nvSpPr>
          <p:cNvPr id="30" name="Shape 23"/>
          <p:cNvSpPr/>
          <p:nvPr/>
        </p:nvSpPr>
        <p:spPr>
          <a:xfrm>
            <a:off x="428625" y="4312763"/>
            <a:ext cx="8286750" cy="609497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764" y="4493541"/>
            <a:ext cx="219908" cy="29321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1045415" y="4390440"/>
            <a:ext cx="7455648" cy="40267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"C'è riconoscimento del valore della formazione, ma mancano orientamento e accesso ai </a:t>
            </a:r>
            <a:r>
              <a:rPr lang="it-IT" sz="1200" b="1" noProof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fondi agevolati</a:t>
            </a:r>
            <a:r>
              <a:rPr lang="en-US" sz="12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:  </a:t>
            </a:r>
            <a:r>
              <a:rPr lang="it-IT" sz="1200" b="1" noProof="0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un'opportunità non colta."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04040"/>
            <a:ext cx="8286750" cy="2786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b="1" dirty="0">
                <a:solidFill>
                  <a:srgbClr val="1A365D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Lo Sportello Integrato di Prossimità</a:t>
            </a: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B6CB0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Una risposta corale per rompere l'isolamento delle micro-imprese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428625" y="1170708"/>
            <a:ext cx="3669264" cy="3288777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6" name="Text 3"/>
          <p:cNvSpPr/>
          <p:nvPr/>
        </p:nvSpPr>
        <p:spPr>
          <a:xfrm>
            <a:off x="569658" y="1305172"/>
            <a:ext cx="3383514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DOMANDA DI SUPPORTO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587685" y="1622717"/>
            <a:ext cx="3383514" cy="944761"/>
          </a:xfrm>
          <a:prstGeom prst="rect">
            <a:avLst/>
          </a:prstGeom>
          <a:solidFill>
            <a:srgbClr val="F0FFF4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8" name="Text 5"/>
          <p:cNvSpPr/>
          <p:nvPr/>
        </p:nvSpPr>
        <p:spPr>
          <a:xfrm>
            <a:off x="750094" y="1823800"/>
            <a:ext cx="3026327" cy="4143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245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85,7%</a:t>
            </a:r>
            <a:endParaRPr lang="en-US" sz="2450" dirty="0"/>
          </a:p>
        </p:txBody>
      </p:sp>
      <p:sp>
        <p:nvSpPr>
          <p:cNvPr id="9" name="Text 6"/>
          <p:cNvSpPr/>
          <p:nvPr/>
        </p:nvSpPr>
        <p:spPr>
          <a:xfrm>
            <a:off x="748252" y="2309575"/>
            <a:ext cx="3026327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Favorevoli all'attivazione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587685" y="2862858"/>
            <a:ext cx="3383514" cy="624183"/>
          </a:xfrm>
          <a:prstGeom prst="rect">
            <a:avLst/>
          </a:prstGeom>
          <a:solidFill>
            <a:srgbClr val="EBF8FF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567" y="2999817"/>
            <a:ext cx="346491" cy="27719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118118" y="3035845"/>
            <a:ext cx="2781644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Modello </a:t>
            </a:r>
            <a:r>
              <a:rPr lang="en-US" sz="1000" b="1" dirty="0" err="1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Ibrido</a:t>
            </a: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</a:rPr>
              <a:t>: Comodità del digitale per pratiche veloci + contatto umano per consulenza e fiducia.</a:t>
            </a:r>
          </a:p>
        </p:txBody>
      </p:sp>
      <p:sp>
        <p:nvSpPr>
          <p:cNvPr id="13" name="Text 9"/>
          <p:cNvSpPr/>
          <p:nvPr/>
        </p:nvSpPr>
        <p:spPr>
          <a:xfrm>
            <a:off x="612566" y="3592514"/>
            <a:ext cx="3287195" cy="5755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ct val="128000"/>
              </a:lnSpc>
              <a:buNone/>
            </a:pP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 imprese si sentono sole </a:t>
            </a:r>
            <a:r>
              <a:rPr lang="en-US" sz="1000" dirty="0" err="1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nel</a:t>
            </a: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</a:t>
            </a:r>
            <a:r>
              <a:rPr lang="it-IT" sz="1000" noProof="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districarsi tra adempimenti, bandi e ricerca del personale: un punto di accesso </a:t>
            </a:r>
            <a:r>
              <a:rPr lang="en-US" sz="1000" dirty="0" err="1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unico</a:t>
            </a: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è visto come soluzione eccellente.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4331060" y="1170707"/>
            <a:ext cx="4403173" cy="330627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5" name="Text 11"/>
          <p:cNvSpPr/>
          <p:nvPr/>
        </p:nvSpPr>
        <p:spPr>
          <a:xfrm>
            <a:off x="4455077" y="1305172"/>
            <a:ext cx="4117423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200" b="1" kern="0" spc="1" dirty="0">
                <a:solidFill>
                  <a:srgbClr val="1A365D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SERVIZI PRIORITARI RICHIESTI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4438892" y="1632656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Shape 13"/>
          <p:cNvSpPr/>
          <p:nvPr/>
        </p:nvSpPr>
        <p:spPr>
          <a:xfrm>
            <a:off x="4562233" y="1794386"/>
            <a:ext cx="285750" cy="285750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179" y="1858359"/>
            <a:ext cx="160734" cy="12858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996027" y="1783373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Incontro Domanda-Offerta</a:t>
            </a:r>
            <a:endParaRPr lang="en-US" sz="1000" dirty="0"/>
          </a:p>
        </p:txBody>
      </p:sp>
      <p:sp>
        <p:nvSpPr>
          <p:cNvPr id="20" name="Text 15"/>
          <p:cNvSpPr/>
          <p:nvPr/>
        </p:nvSpPr>
        <p:spPr>
          <a:xfrm>
            <a:off x="4996027" y="1944724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66,7% di preferenze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4455077" y="2282246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Shape 17"/>
          <p:cNvSpPr/>
          <p:nvPr/>
        </p:nvSpPr>
        <p:spPr>
          <a:xfrm>
            <a:off x="4562233" y="2395743"/>
            <a:ext cx="285750" cy="285750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814" y="2466493"/>
            <a:ext cx="128588" cy="12858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4990858" y="2309575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Accesso agli Incentivi</a:t>
            </a:r>
            <a:endParaRPr lang="en-US" sz="1000" dirty="0"/>
          </a:p>
        </p:txBody>
      </p:sp>
      <p:sp>
        <p:nvSpPr>
          <p:cNvPr id="25" name="Text 19"/>
          <p:cNvSpPr/>
          <p:nvPr/>
        </p:nvSpPr>
        <p:spPr>
          <a:xfrm>
            <a:off x="4996027" y="2505900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57,1% di preferenze</a:t>
            </a:r>
            <a:endParaRPr lang="en-US" sz="1000" dirty="0"/>
          </a:p>
        </p:txBody>
      </p:sp>
      <p:sp>
        <p:nvSpPr>
          <p:cNvPr id="26" name="Shape 20"/>
          <p:cNvSpPr/>
          <p:nvPr/>
        </p:nvSpPr>
        <p:spPr>
          <a:xfrm>
            <a:off x="4473936" y="2950368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Shape 21"/>
          <p:cNvSpPr/>
          <p:nvPr/>
        </p:nvSpPr>
        <p:spPr>
          <a:xfrm>
            <a:off x="4562233" y="3048943"/>
            <a:ext cx="285750" cy="294679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4741" y="3110655"/>
            <a:ext cx="160734" cy="128588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4996027" y="3035845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D3748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Formazione Continua</a:t>
            </a:r>
            <a:endParaRPr lang="en-US" sz="1000" dirty="0"/>
          </a:p>
        </p:txBody>
      </p:sp>
      <p:sp>
        <p:nvSpPr>
          <p:cNvPr id="30" name="Text 23"/>
          <p:cNvSpPr/>
          <p:nvPr/>
        </p:nvSpPr>
        <p:spPr>
          <a:xfrm>
            <a:off x="4990858" y="3243084"/>
            <a:ext cx="3474486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8A169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28,6% di preferenze</a:t>
            </a:r>
            <a:endParaRPr lang="en-US" sz="1000" dirty="0"/>
          </a:p>
        </p:txBody>
      </p:sp>
      <p:sp>
        <p:nvSpPr>
          <p:cNvPr id="31" name="Text 24"/>
          <p:cNvSpPr/>
          <p:nvPr/>
        </p:nvSpPr>
        <p:spPr>
          <a:xfrm>
            <a:off x="4523556" y="3682010"/>
            <a:ext cx="4032759" cy="393698"/>
          </a:xfrm>
          <a:prstGeom prst="rect">
            <a:avLst/>
          </a:prstGeom>
          <a:noFill/>
          <a:ln/>
        </p:spPr>
        <p:txBody>
          <a:bodyPr wrap="square" lIns="0" tIns="8509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dirty="0">
                <a:solidFill>
                  <a:srgbClr val="71809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Focus su: Preselezione candidati, orientamento ai bandi regionali e analisi di fattibilità per incentivi occupazionali.</a:t>
            </a:r>
            <a:endParaRPr lang="en-US" sz="1000" dirty="0"/>
          </a:p>
        </p:txBody>
      </p:sp>
      <p:sp>
        <p:nvSpPr>
          <p:cNvPr id="32" name="Shape 25"/>
          <p:cNvSpPr/>
          <p:nvPr/>
        </p:nvSpPr>
        <p:spPr>
          <a:xfrm>
            <a:off x="428625" y="4602361"/>
            <a:ext cx="8286750" cy="326827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3" name="Text 26"/>
          <p:cNvSpPr/>
          <p:nvPr/>
        </p:nvSpPr>
        <p:spPr>
          <a:xfrm>
            <a:off x="771525" y="4709517"/>
            <a:ext cx="1179810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HUB DI PRESELEZIONE</a:t>
            </a:r>
            <a:endParaRPr lang="en-US" sz="1000" dirty="0"/>
          </a:p>
        </p:txBody>
      </p:sp>
      <p:sp>
        <p:nvSpPr>
          <p:cNvPr id="34" name="Text 27"/>
          <p:cNvSpPr/>
          <p:nvPr/>
        </p:nvSpPr>
        <p:spPr>
          <a:xfrm>
            <a:off x="3774579" y="4709517"/>
            <a:ext cx="1933494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ORIENTAMENTO FINANZIAMENTI</a:t>
            </a:r>
            <a:endParaRPr lang="en-US" sz="1000" dirty="0"/>
          </a:p>
        </p:txBody>
      </p:sp>
      <p:sp>
        <p:nvSpPr>
          <p:cNvPr id="35" name="Text 28"/>
          <p:cNvSpPr/>
          <p:nvPr/>
        </p:nvSpPr>
        <p:spPr>
          <a:xfrm>
            <a:off x="7045083" y="4688830"/>
            <a:ext cx="1420261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/>
                </a:solidFill>
                <a:latin typeface="Inter Bold" pitchFamily="34" charset="0"/>
                <a:ea typeface="Inter Bold" pitchFamily="34" charset="-122"/>
                <a:cs typeface="Inter Bold" pitchFamily="34" charset="-120"/>
              </a:rPr>
              <a:t>FORMAZIONE AGEVOLATA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D77A7-CD7D-7750-DC45-A257EBBE9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90238F7E-228B-236A-273A-9DD48CEEE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>
            <a:extLst>
              <a:ext uri="{FF2B5EF4-FFF2-40B4-BE49-F238E27FC236}">
                <a16:creationId xmlns:a16="http://schemas.microsoft.com/office/drawing/2014/main" id="{830E0A93-B3C4-E04A-1C2C-D96345CD337A}"/>
              </a:ext>
            </a:extLst>
          </p:cNvPr>
          <p:cNvSpPr/>
          <p:nvPr/>
        </p:nvSpPr>
        <p:spPr>
          <a:xfrm>
            <a:off x="484804" y="182911"/>
            <a:ext cx="8286750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it-IT" b="1" dirty="0">
                <a:solidFill>
                  <a:srgbClr val="1A365D"/>
                </a:solidFill>
                <a:latin typeface="Montserrat Bold" pitchFamily="34" charset="0"/>
              </a:rPr>
              <a:t>Sensibilizzazione su welfare e pari opportunità</a:t>
            </a:r>
            <a:r>
              <a:rPr lang="it-IT" dirty="0"/>
              <a:t>​</a:t>
            </a: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617F227A-A470-0D43-9626-9887D366A20B}"/>
              </a:ext>
            </a:extLst>
          </p:cNvPr>
          <p:cNvSpPr/>
          <p:nvPr/>
        </p:nvSpPr>
        <p:spPr>
          <a:xfrm>
            <a:off x="428625" y="718365"/>
            <a:ext cx="8286750" cy="1846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it-IT" sz="1200" b="1">
                <a:solidFill>
                  <a:srgbClr val="2B6CB0"/>
                </a:solidFill>
                <a:latin typeface="Inter Bold" pitchFamily="34" charset="0"/>
                <a:ea typeface="Inter Bold" pitchFamily="34" charset="-122"/>
              </a:rPr>
              <a:t>Dalla fotografia attuale a un percorso di crescita inclusiva</a:t>
            </a:r>
            <a:endParaRPr lang="en-US" sz="1200" b="1">
              <a:solidFill>
                <a:srgbClr val="2B6CB0"/>
              </a:solidFill>
              <a:latin typeface="Inter Bold" pitchFamily="34" charset="0"/>
              <a:ea typeface="Inter Bold" pitchFamily="34" charset="-122"/>
            </a:endParaRPr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F7EDEFB3-3186-501C-CE10-A15F96A09386}"/>
              </a:ext>
            </a:extLst>
          </p:cNvPr>
          <p:cNvSpPr/>
          <p:nvPr/>
        </p:nvSpPr>
        <p:spPr>
          <a:xfrm>
            <a:off x="428625" y="1170708"/>
            <a:ext cx="3669264" cy="3288777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7" name="Shape 4">
            <a:extLst>
              <a:ext uri="{FF2B5EF4-FFF2-40B4-BE49-F238E27FC236}">
                <a16:creationId xmlns:a16="http://schemas.microsoft.com/office/drawing/2014/main" id="{BB545A63-4526-0168-8894-C1F0FE8695A7}"/>
              </a:ext>
            </a:extLst>
          </p:cNvPr>
          <p:cNvSpPr/>
          <p:nvPr/>
        </p:nvSpPr>
        <p:spPr>
          <a:xfrm>
            <a:off x="598570" y="1628159"/>
            <a:ext cx="3372629" cy="1608790"/>
          </a:xfrm>
          <a:prstGeom prst="rect">
            <a:avLst/>
          </a:prstGeom>
          <a:solidFill>
            <a:srgbClr val="F0FFF4"/>
          </a:solidFill>
          <a:ln/>
        </p:spPr>
        <p:txBody>
          <a:bodyPr lIns="91440" tIns="45720" rIns="91440" bIns="45720" anchor="t"/>
          <a:lstStyle/>
          <a:p>
            <a:r>
              <a:rPr lang="it-IT" sz="1400">
                <a:solidFill>
                  <a:srgbClr val="718096"/>
                </a:solidFill>
                <a:latin typeface="Inter"/>
                <a:ea typeface="Inter"/>
              </a:rPr>
              <a:t>Focus: attivare una campagna di </a:t>
            </a:r>
            <a:r>
              <a:rPr lang="it-IT" sz="1400" dirty="0">
                <a:solidFill>
                  <a:srgbClr val="718096"/>
                </a:solidFill>
                <a:latin typeface="Inter"/>
                <a:ea typeface="Inter"/>
              </a:rPr>
              <a:t>sensibilizzazione e accompagnamento delle imprese per trasformare pratiche informali in materia di conciliazione in politiche organizzative stabili.</a:t>
            </a: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A603D7BF-26F7-EB73-82B0-24773E085C59}"/>
              </a:ext>
            </a:extLst>
          </p:cNvPr>
          <p:cNvSpPr/>
          <p:nvPr/>
        </p:nvSpPr>
        <p:spPr>
          <a:xfrm>
            <a:off x="4331060" y="1170707"/>
            <a:ext cx="4403173" cy="3306271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E997FC99-35C2-F9F9-F58B-A18F2050BFE7}"/>
              </a:ext>
            </a:extLst>
          </p:cNvPr>
          <p:cNvSpPr/>
          <p:nvPr/>
        </p:nvSpPr>
        <p:spPr>
          <a:xfrm>
            <a:off x="4455077" y="1305172"/>
            <a:ext cx="4117423" cy="184666"/>
          </a:xfrm>
          <a:prstGeom prst="rect">
            <a:avLst/>
          </a:prstGeom>
          <a:noFill/>
          <a:ln/>
        </p:spPr>
        <p:txBody>
          <a:bodyPr wrap="square" lIns="102108" tIns="0" rIns="0" bIns="0" rtlCol="0" anchor="t">
            <a:spAutoFit/>
          </a:bodyPr>
          <a:lstStyle/>
          <a:p>
            <a:r>
              <a:rPr lang="en-US" sz="1200" b="1" kern="0" spc="1" dirty="0">
                <a:solidFill>
                  <a:srgbClr val="1A365D"/>
                </a:solidFill>
                <a:latin typeface="Inter Bold"/>
              </a:rPr>
              <a:t>Aree di </a:t>
            </a:r>
            <a:r>
              <a:rPr lang="en-US" sz="1200" b="1" kern="0" spc="1" dirty="0" err="1">
                <a:solidFill>
                  <a:srgbClr val="1A365D"/>
                </a:solidFill>
                <a:latin typeface="Inter Bold"/>
              </a:rPr>
              <a:t>intervento</a:t>
            </a:r>
            <a:endParaRPr lang="en-US" sz="1200" dirty="0" err="1"/>
          </a:p>
        </p:txBody>
      </p:sp>
      <p:sp>
        <p:nvSpPr>
          <p:cNvPr id="16" name="Shape 12">
            <a:extLst>
              <a:ext uri="{FF2B5EF4-FFF2-40B4-BE49-F238E27FC236}">
                <a16:creationId xmlns:a16="http://schemas.microsoft.com/office/drawing/2014/main" id="{716F02AC-2ED0-53A6-B232-B1302198092D}"/>
              </a:ext>
            </a:extLst>
          </p:cNvPr>
          <p:cNvSpPr/>
          <p:nvPr/>
        </p:nvSpPr>
        <p:spPr>
          <a:xfrm>
            <a:off x="4438892" y="1632656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7" name="Shape 13">
            <a:extLst>
              <a:ext uri="{FF2B5EF4-FFF2-40B4-BE49-F238E27FC236}">
                <a16:creationId xmlns:a16="http://schemas.microsoft.com/office/drawing/2014/main" id="{77BCFC4B-3E17-9336-E5E7-360E8AD3FC7A}"/>
              </a:ext>
            </a:extLst>
          </p:cNvPr>
          <p:cNvSpPr/>
          <p:nvPr/>
        </p:nvSpPr>
        <p:spPr>
          <a:xfrm>
            <a:off x="4562233" y="1794386"/>
            <a:ext cx="285750" cy="285750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19" name="Text 14">
            <a:extLst>
              <a:ext uri="{FF2B5EF4-FFF2-40B4-BE49-F238E27FC236}">
                <a16:creationId xmlns:a16="http://schemas.microsoft.com/office/drawing/2014/main" id="{A3D87947-B0C6-485C-C207-7910FA3C12D8}"/>
              </a:ext>
            </a:extLst>
          </p:cNvPr>
          <p:cNvSpPr/>
          <p:nvPr/>
        </p:nvSpPr>
        <p:spPr>
          <a:xfrm>
            <a:off x="4996027" y="1788815"/>
            <a:ext cx="3512586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Modelli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organizzativi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e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schemi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orari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flessibili</a:t>
            </a:r>
            <a:endParaRPr lang="en-US" sz="1400" dirty="0" err="1">
              <a:ea typeface="Inter"/>
              <a:cs typeface="Calibri"/>
            </a:endParaRPr>
          </a:p>
        </p:txBody>
      </p:sp>
      <p:sp>
        <p:nvSpPr>
          <p:cNvPr id="21" name="Shape 16">
            <a:extLst>
              <a:ext uri="{FF2B5EF4-FFF2-40B4-BE49-F238E27FC236}">
                <a16:creationId xmlns:a16="http://schemas.microsoft.com/office/drawing/2014/main" id="{E891BF45-6191-8514-B315-AF2240194BF3}"/>
              </a:ext>
            </a:extLst>
          </p:cNvPr>
          <p:cNvSpPr/>
          <p:nvPr/>
        </p:nvSpPr>
        <p:spPr>
          <a:xfrm>
            <a:off x="4455077" y="2282246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2" name="Shape 17">
            <a:extLst>
              <a:ext uri="{FF2B5EF4-FFF2-40B4-BE49-F238E27FC236}">
                <a16:creationId xmlns:a16="http://schemas.microsoft.com/office/drawing/2014/main" id="{FB0B6758-ED74-CC2C-917F-FCF757303903}"/>
              </a:ext>
            </a:extLst>
          </p:cNvPr>
          <p:cNvSpPr/>
          <p:nvPr/>
        </p:nvSpPr>
        <p:spPr>
          <a:xfrm>
            <a:off x="4562233" y="2395743"/>
            <a:ext cx="285750" cy="285750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4" name="Text 18">
            <a:extLst>
              <a:ext uri="{FF2B5EF4-FFF2-40B4-BE49-F238E27FC236}">
                <a16:creationId xmlns:a16="http://schemas.microsoft.com/office/drawing/2014/main" id="{BB46D0C2-F6F1-12C2-6262-B37446C68D3B}"/>
              </a:ext>
            </a:extLst>
          </p:cNvPr>
          <p:cNvSpPr/>
          <p:nvPr/>
        </p:nvSpPr>
        <p:spPr>
          <a:xfrm>
            <a:off x="4990858" y="2385775"/>
            <a:ext cx="3474486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Modelli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di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certificazione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parità</a:t>
            </a:r>
            <a:r>
              <a:rPr lang="en-US" sz="1400" dirty="0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 di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Inter"/>
                <a:cs typeface="Calibri"/>
              </a:rPr>
              <a:t>genere</a:t>
            </a:r>
            <a:endParaRPr lang="en-US" sz="1400" dirty="0">
              <a:solidFill>
                <a:srgbClr val="38A169"/>
              </a:solidFill>
              <a:latin typeface="Calibri"/>
              <a:ea typeface="Inter"/>
              <a:cs typeface="Calibri"/>
            </a:endParaRPr>
          </a:p>
        </p:txBody>
      </p:sp>
      <p:sp>
        <p:nvSpPr>
          <p:cNvPr id="26" name="Shape 20">
            <a:extLst>
              <a:ext uri="{FF2B5EF4-FFF2-40B4-BE49-F238E27FC236}">
                <a16:creationId xmlns:a16="http://schemas.microsoft.com/office/drawing/2014/main" id="{1C617A8F-FB22-F992-E4CB-FD540C09CB85}"/>
              </a:ext>
            </a:extLst>
          </p:cNvPr>
          <p:cNvSpPr/>
          <p:nvPr/>
        </p:nvSpPr>
        <p:spPr>
          <a:xfrm>
            <a:off x="4473936" y="2950368"/>
            <a:ext cx="4117423" cy="500063"/>
          </a:xfrm>
          <a:prstGeom prst="rect">
            <a:avLst/>
          </a:prstGeom>
          <a:solidFill>
            <a:srgbClr val="F7FAFC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7" name="Shape 21">
            <a:extLst>
              <a:ext uri="{FF2B5EF4-FFF2-40B4-BE49-F238E27FC236}">
                <a16:creationId xmlns:a16="http://schemas.microsoft.com/office/drawing/2014/main" id="{E5D8BD97-8483-F31E-15D1-57EB2953041F}"/>
              </a:ext>
            </a:extLst>
          </p:cNvPr>
          <p:cNvSpPr/>
          <p:nvPr/>
        </p:nvSpPr>
        <p:spPr>
          <a:xfrm>
            <a:off x="4562233" y="3048943"/>
            <a:ext cx="285750" cy="294679"/>
          </a:xfrm>
          <a:prstGeom prst="ellipse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29" name="Text 22">
            <a:extLst>
              <a:ext uri="{FF2B5EF4-FFF2-40B4-BE49-F238E27FC236}">
                <a16:creationId xmlns:a16="http://schemas.microsoft.com/office/drawing/2014/main" id="{AFB8B739-9E2F-A12E-0AC8-300EDC828559}"/>
              </a:ext>
            </a:extLst>
          </p:cNvPr>
          <p:cNvSpPr/>
          <p:nvPr/>
        </p:nvSpPr>
        <p:spPr>
          <a:xfrm>
            <a:off x="4996027" y="3035845"/>
            <a:ext cx="3474486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400" dirty="0">
                <a:solidFill>
                  <a:srgbClr val="38A169"/>
                </a:solidFill>
                <a:latin typeface="Calibri"/>
                <a:ea typeface="Calibri"/>
                <a:cs typeface="Calibri"/>
              </a:rPr>
              <a:t>Welfare </a:t>
            </a:r>
            <a:r>
              <a:rPr lang="en-US" sz="1400" dirty="0" err="1">
                <a:solidFill>
                  <a:srgbClr val="38A169"/>
                </a:solidFill>
                <a:latin typeface="Calibri"/>
                <a:ea typeface="Calibri"/>
                <a:cs typeface="Calibri"/>
              </a:rPr>
              <a:t>territoriale</a:t>
            </a:r>
            <a:endParaRPr lang="en-US" sz="1400" dirty="0">
              <a:solidFill>
                <a:srgbClr val="38A169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0" name="Text 23">
            <a:extLst>
              <a:ext uri="{FF2B5EF4-FFF2-40B4-BE49-F238E27FC236}">
                <a16:creationId xmlns:a16="http://schemas.microsoft.com/office/drawing/2014/main" id="{95F75080-1249-D7E5-46D2-32EE0F3EFB8D}"/>
              </a:ext>
            </a:extLst>
          </p:cNvPr>
          <p:cNvSpPr/>
          <p:nvPr/>
        </p:nvSpPr>
        <p:spPr>
          <a:xfrm>
            <a:off x="4990858" y="3243084"/>
            <a:ext cx="3474486" cy="6463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Servizi in rete con il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terzo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settore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e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lettura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evolutiva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del welfare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aziendale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e il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rilancio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rgbClr val="38A169"/>
                </a:solidFill>
                <a:ea typeface="+mn-lt"/>
                <a:cs typeface="+mn-lt"/>
              </a:rPr>
              <a:t>dell'economia</a:t>
            </a:r>
            <a:r>
              <a:rPr lang="en-US" sz="1400" dirty="0">
                <a:solidFill>
                  <a:srgbClr val="38A169"/>
                </a:solidFill>
                <a:ea typeface="+mn-lt"/>
                <a:cs typeface="+mn-lt"/>
              </a:rPr>
              <a:t> locale</a:t>
            </a:r>
            <a:endParaRPr lang="en-US" sz="1400" dirty="0" err="1"/>
          </a:p>
        </p:txBody>
      </p:sp>
      <p:sp>
        <p:nvSpPr>
          <p:cNvPr id="31" name="Text 24">
            <a:extLst>
              <a:ext uri="{FF2B5EF4-FFF2-40B4-BE49-F238E27FC236}">
                <a16:creationId xmlns:a16="http://schemas.microsoft.com/office/drawing/2014/main" id="{49F26663-8CC1-0AD3-C2FA-DF22868629FF}"/>
              </a:ext>
            </a:extLst>
          </p:cNvPr>
          <p:cNvSpPr/>
          <p:nvPr/>
        </p:nvSpPr>
        <p:spPr>
          <a:xfrm>
            <a:off x="4523556" y="3682010"/>
            <a:ext cx="4032759" cy="239809"/>
          </a:xfrm>
          <a:prstGeom prst="rect">
            <a:avLst/>
          </a:prstGeom>
          <a:noFill/>
          <a:ln/>
        </p:spPr>
        <p:txBody>
          <a:bodyPr wrap="square" lIns="0" tIns="8509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>
                <a:solidFill>
                  <a:srgbClr val="718096"/>
                </a:solidFill>
                <a:latin typeface="Inter"/>
                <a:ea typeface="Inter" pitchFamily="34" charset="-122"/>
                <a:cs typeface="Inter" pitchFamily="34" charset="-120"/>
              </a:rPr>
              <a:t>.</a:t>
            </a:r>
            <a:endParaRPr lang="en-US" sz="1000">
              <a:latin typeface="Inter"/>
            </a:endParaRPr>
          </a:p>
        </p:txBody>
      </p:sp>
      <p:sp>
        <p:nvSpPr>
          <p:cNvPr id="32" name="Shape 25">
            <a:extLst>
              <a:ext uri="{FF2B5EF4-FFF2-40B4-BE49-F238E27FC236}">
                <a16:creationId xmlns:a16="http://schemas.microsoft.com/office/drawing/2014/main" id="{64842E71-0578-7DD6-62D4-01F8AEB7A0BE}"/>
              </a:ext>
            </a:extLst>
          </p:cNvPr>
          <p:cNvSpPr/>
          <p:nvPr/>
        </p:nvSpPr>
        <p:spPr>
          <a:xfrm>
            <a:off x="428625" y="4602361"/>
            <a:ext cx="8286750" cy="326827"/>
          </a:xfrm>
          <a:prstGeom prst="rect">
            <a:avLst/>
          </a:prstGeom>
          <a:solidFill>
            <a:srgbClr val="1A365D"/>
          </a:solidFill>
          <a:ln/>
        </p:spPr>
        <p:txBody>
          <a:bodyPr/>
          <a:lstStyle/>
          <a:p>
            <a:endParaRPr lang="it-IT"/>
          </a:p>
        </p:txBody>
      </p:sp>
      <p:sp>
        <p:nvSpPr>
          <p:cNvPr id="33" name="Text 26">
            <a:extLst>
              <a:ext uri="{FF2B5EF4-FFF2-40B4-BE49-F238E27FC236}">
                <a16:creationId xmlns:a16="http://schemas.microsoft.com/office/drawing/2014/main" id="{EA3C6E65-72A5-4B9A-3079-91AE1C62A608}"/>
              </a:ext>
            </a:extLst>
          </p:cNvPr>
          <p:cNvSpPr/>
          <p:nvPr/>
        </p:nvSpPr>
        <p:spPr>
          <a:xfrm>
            <a:off x="771525" y="4709517"/>
            <a:ext cx="1301638" cy="153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r>
              <a:rPr lang="en-US" sz="1000" b="1">
                <a:solidFill>
                  <a:srgbClr val="FFFFFF"/>
                </a:solidFill>
                <a:latin typeface="Inter Bold"/>
                <a:ea typeface="Inter Bold"/>
              </a:rPr>
              <a:t>SENSIBILIZZAZIONE</a:t>
            </a:r>
            <a:endParaRPr lang="en-US" sz="1000" b="1" dirty="0">
              <a:solidFill>
                <a:srgbClr val="FFFFFF"/>
              </a:solidFill>
              <a:latin typeface="Inter Bold"/>
              <a:ea typeface="Inter Bold"/>
            </a:endParaRPr>
          </a:p>
        </p:txBody>
      </p:sp>
      <p:sp>
        <p:nvSpPr>
          <p:cNvPr id="34" name="Text 27">
            <a:extLst>
              <a:ext uri="{FF2B5EF4-FFF2-40B4-BE49-F238E27FC236}">
                <a16:creationId xmlns:a16="http://schemas.microsoft.com/office/drawing/2014/main" id="{0440C033-558E-B336-933E-C07A2A0D28D8}"/>
              </a:ext>
            </a:extLst>
          </p:cNvPr>
          <p:cNvSpPr/>
          <p:nvPr/>
        </p:nvSpPr>
        <p:spPr>
          <a:xfrm>
            <a:off x="3774579" y="4709517"/>
            <a:ext cx="1933494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r>
              <a:rPr lang="en-US" sz="1000" b="1">
                <a:solidFill>
                  <a:srgbClr val="FFFFFF"/>
                </a:solidFill>
                <a:latin typeface="Inter Bold"/>
                <a:ea typeface="Inter Bold"/>
              </a:rPr>
              <a:t>FORMAZIONE </a:t>
            </a:r>
            <a:endParaRPr lang="en-US" sz="1000">
              <a:latin typeface="Inter Bold"/>
              <a:ea typeface="Inter Bold"/>
            </a:endParaRPr>
          </a:p>
        </p:txBody>
      </p:sp>
      <p:sp>
        <p:nvSpPr>
          <p:cNvPr id="35" name="Text 28">
            <a:extLst>
              <a:ext uri="{FF2B5EF4-FFF2-40B4-BE49-F238E27FC236}">
                <a16:creationId xmlns:a16="http://schemas.microsoft.com/office/drawing/2014/main" id="{448B106C-3943-A7AA-8679-288787A6B255}"/>
              </a:ext>
            </a:extLst>
          </p:cNvPr>
          <p:cNvSpPr/>
          <p:nvPr/>
        </p:nvSpPr>
        <p:spPr>
          <a:xfrm>
            <a:off x="6310298" y="4688830"/>
            <a:ext cx="1662924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buNone/>
            </a:pPr>
            <a:r>
              <a:rPr lang="en-US" sz="1000" b="1">
                <a:solidFill>
                  <a:srgbClr val="FFFFFF"/>
                </a:solidFill>
                <a:latin typeface="Inter Bold"/>
                <a:ea typeface="Inter Bold"/>
              </a:rPr>
              <a:t>ACCOMPAGNAMENTO</a:t>
            </a:r>
          </a:p>
        </p:txBody>
      </p:sp>
    </p:spTree>
    <p:extLst>
      <p:ext uri="{BB962C8B-B14F-4D97-AF65-F5344CB8AC3E}">
        <p14:creationId xmlns:p14="http://schemas.microsoft.com/office/powerpoint/2010/main" val="1527197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8cc25c-729f-43c1-8542-9685fc667ef0" xsi:nil="true"/>
    <Descrizionecontenuto xmlns="96e8d852-ac2c-45d1-ae2d-3e5ae04d0b2e" xsi:nil="true"/>
    <lcf76f155ced4ddcb4097134ff3c332f xmlns="96e8d852-ac2c-45d1-ae2d-3e5ae04d0b2e">
      <Terms xmlns="http://schemas.microsoft.com/office/infopath/2007/PartnerControls"/>
    </lcf76f155ced4ddcb4097134ff3c332f>
    <Codiceobiettivospecifico xmlns="96e8d852-ac2c-45d1-ae2d-3e5ae04d0b2e" xsi:nil="true"/>
    <COLLEGAMENTIAIDOCUMENTI xmlns="96e8d852-ac2c-45d1-ae2d-3e5ae04d0b2e">
      <Url xsi:nil="true"/>
      <Description xsi:nil="true"/>
    </COLLEGAMENTIAIDOCUMENTI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B7AF60CDB66DA4BBA333A9E1E429D90" ma:contentTypeVersion="17" ma:contentTypeDescription="Creare un nuovo documento." ma:contentTypeScope="" ma:versionID="5067959983eab7b4d88fc25adfe98847">
  <xsd:schema xmlns:xsd="http://www.w3.org/2001/XMLSchema" xmlns:xs="http://www.w3.org/2001/XMLSchema" xmlns:p="http://schemas.microsoft.com/office/2006/metadata/properties" xmlns:ns2="96e8d852-ac2c-45d1-ae2d-3e5ae04d0b2e" xmlns:ns3="c88cc25c-729f-43c1-8542-9685fc667ef0" targetNamespace="http://schemas.microsoft.com/office/2006/metadata/properties" ma:root="true" ma:fieldsID="7626d94c2ccd5efff16d8d2c102e7429" ns2:_="" ns3:_="">
    <xsd:import namespace="96e8d852-ac2c-45d1-ae2d-3e5ae04d0b2e"/>
    <xsd:import namespace="c88cc25c-729f-43c1-8542-9685fc667e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Descrizionecontenuto" minOccurs="0"/>
                <xsd:element ref="ns2:Codiceobiettivospecifico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COLLEGAMENTIAIDOCUMENTI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d852-ac2c-45d1-ae2d-3e5ae04d0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escrizionecontenuto" ma:index="11" nillable="true" ma:displayName="Descrizione contenuto" ma:format="Dropdown" ma:internalName="Descrizionecontenuto">
      <xsd:simpleType>
        <xsd:restriction base="dms:Note">
          <xsd:maxLength value="255"/>
        </xsd:restriction>
      </xsd:simpleType>
    </xsd:element>
    <xsd:element name="Codiceobiettivospecifico" ma:index="12" nillable="true" ma:displayName="O.S." ma:description="Inserire il codice Obiettivo Specifico" ma:format="Dropdown" ma:internalName="Codiceobiettivospecifico">
      <xsd:simpleType>
        <xsd:restriction base="dms:Choice">
          <xsd:enumeration value="R0.1"/>
          <xsd:enumeration value="R0.2"/>
          <xsd:enumeration value="1.R1.1"/>
          <xsd:enumeration value="1.R1.2"/>
          <xsd:enumeration value="1.R2.1"/>
          <xsd:enumeration value="2.R3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COLLEGAMENTIAIDOCUMENTI" ma:index="17" nillable="true" ma:displayName="Collegamento ipertestuale" ma:format="Hyperlink" ma:internalName="COLLEGAMENTIAIDOCUMENTI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19" nillable="true" ma:taxonomy="true" ma:internalName="lcf76f155ced4ddcb4097134ff3c332f" ma:taxonomyFieldName="MediaServiceImageTags" ma:displayName="Tag immagine" ma:readOnly="false" ma:fieldId="{5cf76f15-5ced-4ddc-b409-7134ff3c332f}" ma:taxonomyMulti="true" ma:sspId="ce85f7ea-74d5-4787-b3d3-13133ece62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cc25c-729f-43c1-8542-9685fc667ef0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79f3f8e7-79cc-41d3-9935-8158db0c2e03}" ma:internalName="TaxCatchAll" ma:showField="CatchAllData" ma:web="c88cc25c-729f-43c1-8542-9685fc667e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F6AB66-88EF-4580-B62D-5D7F938F4F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9BD170-720A-43DC-9FB2-75CA24AE236D}">
  <ds:schemaRefs>
    <ds:schemaRef ds:uri="http://schemas.microsoft.com/office/2006/metadata/properties"/>
    <ds:schemaRef ds:uri="http://schemas.microsoft.com/office/infopath/2007/PartnerControls"/>
    <ds:schemaRef ds:uri="c88cc25c-729f-43c1-8542-9685fc667ef0"/>
    <ds:schemaRef ds:uri="96e8d852-ac2c-45d1-ae2d-3e5ae04d0b2e"/>
  </ds:schemaRefs>
</ds:datastoreItem>
</file>

<file path=customXml/itemProps3.xml><?xml version="1.0" encoding="utf-8"?>
<ds:datastoreItem xmlns:ds="http://schemas.openxmlformats.org/officeDocument/2006/customXml" ds:itemID="{DCA394F0-7C29-45BF-97C5-E4A43661EA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d852-ac2c-45d1-ae2d-3e5ae04d0b2e"/>
    <ds:schemaRef ds:uri="c88cc25c-729f-43c1-8542-9685fc667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778</Words>
  <Application>Microsoft Office PowerPoint</Application>
  <PresentationFormat>Presentazione su schermo (16:9)</PresentationFormat>
  <Paragraphs>116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Inter</vt:lpstr>
      <vt:lpstr>Inter Bold</vt:lpstr>
      <vt:lpstr>Montserrat</vt:lpstr>
      <vt:lpstr>Montserrat Bold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Amalia Ciorra</cp:lastModifiedBy>
  <cp:revision>121</cp:revision>
  <dcterms:created xsi:type="dcterms:W3CDTF">2026-06-30T08:12:04Z</dcterms:created>
  <dcterms:modified xsi:type="dcterms:W3CDTF">2026-07-03T07:04:57Z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0x0101009B7AF60CDB66DA4BBA333A9E1E429D90</vt:lpwstr>
  </property>
</Properties>
</file>